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02E648B-0274-6521-A636-BFE452D47B20}" name="MARK BERGMAN" initials="MB" userId="A3A32Xv0zsz+PsTNh4IzmUtgdyR2Yw871RRsOnMYIGE=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83"/>
    <p:restoredTop sz="96327"/>
  </p:normalViewPr>
  <p:slideViewPr>
    <p:cSldViewPr snapToGrid="0">
      <p:cViewPr>
        <p:scale>
          <a:sx n="160" d="100"/>
          <a:sy n="160" d="100"/>
        </p:scale>
        <p:origin x="1440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8/10/relationships/authors" Target="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4F652-43DD-A4A7-A8F9-BF2772580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A1A19-647A-BC07-5CFC-1CAE91B98A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89553-8A98-DEE9-EE9B-7303C4049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12255-1721-FE45-82D0-A9115985596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A67C2-2E6F-7AE6-2CB7-6411118B1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3F4DF-5E38-7E43-82EC-9CDC922F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9E258-822B-BF40-8EE0-9DB75F6E9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99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2C348-24F5-E32F-909D-0C135397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7C81C4-2A8F-DAB4-D2CA-168D4F9A7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15A67-9B96-12C0-A520-78FEE7F6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12255-1721-FE45-82D0-A9115985596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68A87-CE47-4EA1-FC32-32DBC17FE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F6E85-E9A7-4C2D-7FF0-DA87146C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9E258-822B-BF40-8EE0-9DB75F6E9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57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E09F56-D66D-BC81-B655-D1B8E5561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E52EB3-BAE4-E60B-15AC-99C2983E5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FA22E-D59C-3A33-90E5-2E5548885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12255-1721-FE45-82D0-A9115985596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A890B-62BE-70CC-BEC5-DC03570B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2EDBE-13C1-C3E8-1B92-D77B6A2D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9E258-822B-BF40-8EE0-9DB75F6E9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18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2F813-3D9F-62EF-7059-648D18F2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2DBAD-DD54-BE28-AC58-8B477CE24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C8553-696D-2E5B-30CC-09872EAC5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12255-1721-FE45-82D0-A9115985596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D1DA5-52F7-8536-6FD4-98A8C2DAD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17C0A-2F84-6137-4315-DE744FD3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9E258-822B-BF40-8EE0-9DB75F6E9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64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EA5C3-43FF-6DCD-8E3B-BE07A473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02ACB-BAEB-EF96-A4A2-BFE661E41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41711-74E3-6525-C09B-7B4164F3B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12255-1721-FE45-82D0-A9115985596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1C0A3-B67D-5DFC-6C36-97F3D773C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DCFEF-E294-880C-11CA-96D5BF309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9E258-822B-BF40-8EE0-9DB75F6E9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91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5594-72FF-ABD1-0840-19FB6F3D0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5863-E393-C5DB-2DE4-2DBCD0774B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2B759E-0AA7-2B1B-BD01-67E3D2E93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AA3F7-31A6-B915-C522-EDCA13811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12255-1721-FE45-82D0-A9115985596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00F28E-7B63-DD11-4A6B-45AF3494F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C286E-3ECF-0FE2-C318-5578CC6F4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9E258-822B-BF40-8EE0-9DB75F6E9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6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003C6-B7F1-0871-0106-20D30840E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68381-78BD-CD08-AE85-15D4D53DD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D7617-1F35-A397-6D64-BA6898EAD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ECD22D-3486-6240-9E3F-E9EF195F2B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917B82-B2B4-E945-C515-3145852303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6D06CD-B5FD-B8B0-0C36-1041EDB04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12255-1721-FE45-82D0-A9115985596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1B3B55-16CE-5198-5E0E-E8A336F82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7A1D0-E87D-3EB5-E697-1F389666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9E258-822B-BF40-8EE0-9DB75F6E9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65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21F3A-AE4D-70AE-892E-277C599C6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904428-AEED-89FF-E532-5F020F681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12255-1721-FE45-82D0-A9115985596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8EE43E-BF14-A92D-369E-83236AD99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3F38A-E446-B8F2-D1E4-C92CA6AF5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9E258-822B-BF40-8EE0-9DB75F6E9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70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D0EE53-FB26-0668-F1D2-EFD82EA1F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12255-1721-FE45-82D0-A9115985596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CCBE04-E0EA-0D80-4D7F-184FDE1D5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877B-570A-300A-9A1D-F13ADE49A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9E258-822B-BF40-8EE0-9DB75F6E9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2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C7E83-64C5-0C68-CA7D-02C371D7A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0D987-4948-5CA9-B3CD-34774D060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C167D1-4F8E-94EC-7E9B-56C069D74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5AD49-3AAB-663F-71E9-739B33A9D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12255-1721-FE45-82D0-A9115985596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C1511-F55D-1AB1-F816-63C10A96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2962E-3EFD-2DF3-E72C-743783819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9E258-822B-BF40-8EE0-9DB75F6E9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14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009C-3FB7-ECA9-40B7-C0E5000A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B22FD3-2A9C-65A4-1389-1623080DD9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BD171A-13DF-87E8-8098-5E25F5675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A49EA-DC3C-2365-3B37-1AA5051CF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12255-1721-FE45-82D0-A9115985596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0BD1E-4D74-356E-9388-48F412327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7C945-4113-E396-6C30-A319A9A8D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9E258-822B-BF40-8EE0-9DB75F6E9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58B8DC-5CD7-2B99-32BE-DFE3CEAB3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6D33A-5BB2-1633-5E9D-FB23F8A15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24227-9906-215F-2009-F9BBE2CD6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12255-1721-FE45-82D0-A9115985596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A9B3F-74AF-F42E-C92F-6644F2489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0BA55-9DBF-A19C-6963-FBAF5BB4E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9E258-822B-BF40-8EE0-9DB75F6E9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378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E3EE8-F896-C69F-39E9-ED73AD1D8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580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2900" b="1" strike="noStrike" spc="-1" dirty="0">
                <a:latin typeface="Arial"/>
                <a:ea typeface="DejaVu Sans"/>
              </a:rPr>
              <a:t>NiCHART: From Neuroimaging Big Data to </a:t>
            </a:r>
            <a:br>
              <a:rPr lang="en-US" sz="2900" b="0" strike="noStrike" spc="-1" dirty="0">
                <a:latin typeface="Arial"/>
              </a:rPr>
            </a:br>
            <a:r>
              <a:rPr lang="en-US" sz="2900" b="1" strike="noStrike" spc="-1" dirty="0">
                <a:latin typeface="Arial"/>
                <a:ea typeface="DejaVu Sans"/>
              </a:rPr>
              <a:t>Individualized Imaging Signatures of Disease and Aging</a:t>
            </a:r>
            <a:endParaRPr lang="en-US" sz="2900" dirty="0"/>
          </a:p>
        </p:txBody>
      </p:sp>
      <p:pic>
        <p:nvPicPr>
          <p:cNvPr id="6" name="Picture 39" descr="A diagram of a brain&#10;&#10;Description automatically generated">
            <a:extLst>
              <a:ext uri="{FF2B5EF4-FFF2-40B4-BE49-F238E27FC236}">
                <a16:creationId xmlns:a16="http://schemas.microsoft.com/office/drawing/2014/main" id="{5A284D9A-E950-37BF-9084-6B15AB5E3CD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45744" y="3309900"/>
            <a:ext cx="4326255" cy="3249926"/>
          </a:xfrm>
          <a:prstGeom prst="rect">
            <a:avLst/>
          </a:prstGeom>
          <a:ln>
            <a:noFill/>
          </a:ln>
        </p:spPr>
      </p:pic>
      <p:sp>
        <p:nvSpPr>
          <p:cNvPr id="4" name="CustomShape 10">
            <a:extLst>
              <a:ext uri="{FF2B5EF4-FFF2-40B4-BE49-F238E27FC236}">
                <a16:creationId xmlns:a16="http://schemas.microsoft.com/office/drawing/2014/main" id="{E094C725-8136-A63C-DA5C-F68DCC6A3A21}"/>
              </a:ext>
            </a:extLst>
          </p:cNvPr>
          <p:cNvSpPr/>
          <p:nvPr/>
        </p:nvSpPr>
        <p:spPr>
          <a:xfrm>
            <a:off x="245745" y="1349807"/>
            <a:ext cx="4636294" cy="19113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just" defTabSz="694944">
              <a:lnSpc>
                <a:spcPct val="150000"/>
              </a:lnSpc>
              <a:spcBef>
                <a:spcPts val="431"/>
              </a:spcBef>
              <a:spcAft>
                <a:spcPts val="431"/>
              </a:spcAft>
            </a:pPr>
            <a:r>
              <a:rPr lang="en-US" sz="1300" kern="1200" spc="-1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 framework to:</a:t>
            </a:r>
          </a:p>
          <a:p>
            <a:pPr marL="194310" indent="-285750" algn="just" defTabSz="694944">
              <a:spcAft>
                <a:spcPts val="431"/>
              </a:spcAft>
              <a:buFont typeface="Arial" panose="020B0604020202020204" pitchFamily="34" charset="0"/>
              <a:buChar char="•"/>
            </a:pPr>
            <a:r>
              <a:rPr lang="en-US" sz="1300" kern="1200" spc="-1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process multi-modal MRI</a:t>
            </a:r>
          </a:p>
          <a:p>
            <a:pPr marL="194310" indent="-285750" algn="just" defTabSz="694944">
              <a:spcAft>
                <a:spcPts val="431"/>
              </a:spcAft>
              <a:buFont typeface="Arial" panose="020B0604020202020204" pitchFamily="34" charset="0"/>
              <a:buChar char="•"/>
            </a:pPr>
            <a:r>
              <a:rPr lang="en-US" sz="1300" kern="1200" spc="-1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extract rich </a:t>
            </a:r>
            <a:r>
              <a:rPr lang="en-US" sz="1300" spc="-1" dirty="0">
                <a:solidFill>
                  <a:srgbClr val="000000"/>
                </a:solidFill>
                <a:latin typeface="Arial"/>
              </a:rPr>
              <a:t>and </a:t>
            </a:r>
            <a:r>
              <a:rPr lang="en-US" sz="1300" kern="1200" spc="-1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accurate imaging descriptors, </a:t>
            </a:r>
          </a:p>
          <a:p>
            <a:pPr marL="194310" indent="-285750" algn="just" defTabSz="694944">
              <a:spcAft>
                <a:spcPts val="431"/>
              </a:spcAft>
              <a:buFont typeface="Arial" panose="020B0604020202020204" pitchFamily="34" charset="0"/>
              <a:buChar char="•"/>
            </a:pPr>
            <a:r>
              <a:rPr lang="en-US" sz="1300" kern="1200" spc="-1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harmonize to a large reference set</a:t>
            </a:r>
          </a:p>
          <a:p>
            <a:pPr marL="194310" indent="-285750" algn="just" defTabSz="694944">
              <a:spcAft>
                <a:spcPts val="431"/>
              </a:spcAft>
              <a:buFont typeface="Arial" panose="020B0604020202020204" pitchFamily="34" charset="0"/>
              <a:buChar char="•"/>
            </a:pPr>
            <a:r>
              <a:rPr lang="en-US" sz="1300" kern="1200" spc="-1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apply machine learning models</a:t>
            </a:r>
            <a:r>
              <a:rPr lang="en-US" sz="1300" kern="1200" spc="-1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300" kern="1200" spc="-1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trained on reference set </a:t>
            </a:r>
          </a:p>
          <a:p>
            <a:pPr marL="194310" indent="-285750" algn="just" defTabSz="694944">
              <a:spcAft>
                <a:spcPts val="431"/>
              </a:spcAft>
              <a:buFont typeface="Arial" panose="020B0604020202020204" pitchFamily="34" charset="0"/>
              <a:buChar char="•"/>
            </a:pPr>
            <a:r>
              <a:rPr lang="en-US" sz="1300" kern="1200" spc="-1" dirty="0">
                <a:latin typeface="Arial"/>
                <a:ea typeface="+mn-ea"/>
                <a:cs typeface="+mn-cs"/>
              </a:rPr>
              <a:t>derive </a:t>
            </a:r>
            <a:r>
              <a:rPr lang="en-US" sz="1300" b="1" i="1" kern="1200" spc="-1" dirty="0">
                <a:latin typeface="Arial"/>
                <a:ea typeface="+mn-ea"/>
                <a:cs typeface="+mn-cs"/>
              </a:rPr>
              <a:t> individualized “</a:t>
            </a:r>
            <a:r>
              <a:rPr lang="en-US" sz="1300" b="1" i="1" kern="1200" spc="-1" dirty="0" err="1">
                <a:latin typeface="Arial"/>
                <a:ea typeface="+mn-ea"/>
                <a:cs typeface="+mn-cs"/>
              </a:rPr>
              <a:t>NeuroImaging</a:t>
            </a:r>
            <a:r>
              <a:rPr lang="en-US" sz="1300" b="1" i="1" kern="1200" spc="-1" dirty="0">
                <a:latin typeface="Arial"/>
                <a:ea typeface="+mn-ea"/>
                <a:cs typeface="+mn-cs"/>
              </a:rPr>
              <a:t> Chart” values </a:t>
            </a:r>
            <a:endParaRPr lang="en-US" sz="13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AF2593-958C-F7B9-C64F-EF88DE60D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5" t="449" r="5758" b="342"/>
          <a:stretch/>
        </p:blipFill>
        <p:spPr>
          <a:xfrm>
            <a:off x="4817744" y="1553019"/>
            <a:ext cx="7193564" cy="490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5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EBB3D-782F-0242-5037-5BBE00060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0943"/>
          <a:stretch/>
        </p:blipFill>
        <p:spPr>
          <a:xfrm>
            <a:off x="461585" y="3429001"/>
            <a:ext cx="4987709" cy="3429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E53CE-7C36-2B54-15F0-F7D353FB3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882" y="4100156"/>
            <a:ext cx="4007457" cy="2053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216C7D-4DF4-675F-8240-DE7393951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060"/>
          <a:stretch/>
        </p:blipFill>
        <p:spPr>
          <a:xfrm>
            <a:off x="6156960" y="1"/>
            <a:ext cx="6035040" cy="3383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E7940F-0176-E9B7-4368-9772A57F6E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972"/>
          <a:stretch/>
        </p:blipFill>
        <p:spPr>
          <a:xfrm>
            <a:off x="0" y="1"/>
            <a:ext cx="603504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4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0FF7D-6DAA-02B7-9CAE-A49B970E8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/ DLMUSE portal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3C3E1-32F8-2D81-4BCA-6DE995FA5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3D CNN model trained on large and diverse dataset</a:t>
            </a:r>
          </a:p>
          <a:p>
            <a:r>
              <a:rPr lang="en-US" dirty="0"/>
              <a:t>Anatomical segmentation of Regions Of Interest n=145 in ~3.5”/scan</a:t>
            </a:r>
          </a:p>
          <a:p>
            <a:r>
              <a:rPr lang="en-US" dirty="0"/>
              <a:t>AWS parallelization of 64 GPU jobs per batch</a:t>
            </a:r>
          </a:p>
          <a:p>
            <a:r>
              <a:rPr lang="en-US" dirty="0"/>
              <a:t>Docker / Singularity container for reproducible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925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92</Words>
  <Application>Microsoft Macintosh PowerPoint</Application>
  <PresentationFormat>Widescreen</PresentationFormat>
  <Paragraphs>12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NiCHART: From Neuroimaging Big Data to  Individualized Imaging Signatures of Disease and Aging</vt:lpstr>
      <vt:lpstr>PowerPoint Presentation</vt:lpstr>
      <vt:lpstr>AWS / DLMUSE portal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NiCHART: From Neuroimaging Big Data to  Individualized Imaging Signatures of Disease and Aging</dc:title>
  <dc:creator>Aidinis, George</dc:creator>
  <cp:lastModifiedBy>Aidinis, George</cp:lastModifiedBy>
  <cp:revision>8</cp:revision>
  <dcterms:created xsi:type="dcterms:W3CDTF">2023-10-11T20:29:10Z</dcterms:created>
  <dcterms:modified xsi:type="dcterms:W3CDTF">2023-10-11T21:10:11Z</dcterms:modified>
</cp:coreProperties>
</file>